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1"/>
  </p:notesMasterIdLst>
  <p:sldIdLst>
    <p:sldId id="268" r:id="rId2"/>
    <p:sldId id="273" r:id="rId3"/>
    <p:sldId id="272" r:id="rId4"/>
    <p:sldId id="275" r:id="rId5"/>
    <p:sldId id="276" r:id="rId6"/>
    <p:sldId id="278" r:id="rId7"/>
    <p:sldId id="281" r:id="rId8"/>
    <p:sldId id="282" r:id="rId9"/>
    <p:sldId id="283" r:id="rId10"/>
  </p:sldIdLst>
  <p:sldSz cx="24384000" cy="13716000"/>
  <p:notesSz cx="6858000" cy="9144000"/>
  <p:defaultTextStyle>
    <a:lvl1pPr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1pPr>
    <a:lvl2pPr indent="2286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2pPr>
    <a:lvl3pPr indent="4572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3pPr>
    <a:lvl4pPr indent="6858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4pPr>
    <a:lvl5pPr indent="9144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5pPr>
    <a:lvl6pPr indent="11430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6pPr>
    <a:lvl7pPr indent="13716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7pPr>
    <a:lvl8pPr indent="16002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8pPr>
    <a:lvl9pPr indent="18288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9pPr>
  </p:defaultTextStyle>
  <p:extLst>
    <p:ext uri="{EFAFB233-063F-42B5-8137-9DF3F51BA10A}">
      <p15:sldGuideLst xmlns:p15="http://schemas.microsoft.com/office/powerpoint/2012/main">
        <p15:guide id="1" orient="horz" pos="5312">
          <p15:clr>
            <a:srgbClr val="A4A3A4"/>
          </p15:clr>
        </p15:guide>
        <p15:guide id="2" pos="78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B2BB"/>
    <a:srgbClr val="FFFFFF"/>
    <a:srgbClr val="E6E6E6"/>
    <a:srgbClr val="DDDEE3"/>
    <a:srgbClr val="898F9C"/>
    <a:srgbClr val="575D6A"/>
    <a:srgbClr val="5890FF"/>
    <a:srgbClr val="385998"/>
    <a:srgbClr val="2C44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3" autoAdjust="0"/>
    <p:restoredTop sz="94731" autoAdjust="0"/>
  </p:normalViewPr>
  <p:slideViewPr>
    <p:cSldViewPr snapToGrid="0" snapToObjects="1" showGuides="1">
      <p:cViewPr varScale="1">
        <p:scale>
          <a:sx n="75" d="100"/>
          <a:sy n="75" d="100"/>
        </p:scale>
        <p:origin x="248" y="184"/>
      </p:cViewPr>
      <p:guideLst>
        <p:guide orient="horz" pos="5312"/>
        <p:guide pos="78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15040444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46100">
      <a:defRPr sz="3000">
        <a:latin typeface="Lucida Grande"/>
        <a:ea typeface="Lucida Grande"/>
        <a:cs typeface="Lucida Grande"/>
        <a:sym typeface="Lucida Grande"/>
      </a:defRPr>
    </a:lvl1pPr>
    <a:lvl2pPr indent="228600" defTabSz="546100">
      <a:defRPr sz="3000">
        <a:latin typeface="Lucida Grande"/>
        <a:ea typeface="Lucida Grande"/>
        <a:cs typeface="Lucida Grande"/>
        <a:sym typeface="Lucida Grande"/>
      </a:defRPr>
    </a:lvl2pPr>
    <a:lvl3pPr indent="457200" defTabSz="546100">
      <a:defRPr sz="3000">
        <a:latin typeface="Lucida Grande"/>
        <a:ea typeface="Lucida Grande"/>
        <a:cs typeface="Lucida Grande"/>
        <a:sym typeface="Lucida Grande"/>
      </a:defRPr>
    </a:lvl3pPr>
    <a:lvl4pPr indent="685800" defTabSz="546100">
      <a:defRPr sz="3000">
        <a:latin typeface="Lucida Grande"/>
        <a:ea typeface="Lucida Grande"/>
        <a:cs typeface="Lucida Grande"/>
        <a:sym typeface="Lucida Grande"/>
      </a:defRPr>
    </a:lvl4pPr>
    <a:lvl5pPr indent="914400" defTabSz="546100">
      <a:defRPr sz="3000">
        <a:latin typeface="Lucida Grande"/>
        <a:ea typeface="Lucida Grande"/>
        <a:cs typeface="Lucida Grande"/>
        <a:sym typeface="Lucida Grande"/>
      </a:defRPr>
    </a:lvl5pPr>
    <a:lvl6pPr indent="1143000" defTabSz="546100">
      <a:defRPr sz="3000">
        <a:latin typeface="Lucida Grande"/>
        <a:ea typeface="Lucida Grande"/>
        <a:cs typeface="Lucida Grande"/>
        <a:sym typeface="Lucida Grande"/>
      </a:defRPr>
    </a:lvl6pPr>
    <a:lvl7pPr indent="1371600" defTabSz="546100">
      <a:defRPr sz="3000">
        <a:latin typeface="Lucida Grande"/>
        <a:ea typeface="Lucida Grande"/>
        <a:cs typeface="Lucida Grande"/>
        <a:sym typeface="Lucida Grande"/>
      </a:defRPr>
    </a:lvl7pPr>
    <a:lvl8pPr indent="1600200" defTabSz="546100">
      <a:defRPr sz="3000">
        <a:latin typeface="Lucida Grande"/>
        <a:ea typeface="Lucida Grande"/>
        <a:cs typeface="Lucida Grande"/>
        <a:sym typeface="Lucida Grande"/>
      </a:defRPr>
    </a:lvl8pPr>
    <a:lvl9pPr indent="1828800" defTabSz="54610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Presentation 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5571671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2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24000" y="10312400"/>
            <a:ext cx="21336000" cy="1117600"/>
          </a:xfrm>
          <a:prstGeom prst="rect">
            <a:avLst/>
          </a:prstGeom>
        </p:spPr>
        <p:txBody>
          <a:bodyPr vert="horz" lIns="0" tIns="0" rIns="0" bIns="0"/>
          <a:lstStyle>
            <a:lvl1pPr algn="l" defTabSz="-1041400">
              <a:tabLst/>
              <a:defRPr sz="6000" b="1" baseline="0">
                <a:solidFill>
                  <a:schemeClr val="accent6"/>
                </a:solidFill>
                <a:latin typeface="FreightSansLFPro Med"/>
              </a:defRPr>
            </a:lvl1pPr>
            <a:lvl2pPr algn="l">
              <a:defRPr sz="6000" baseline="0">
                <a:solidFill>
                  <a:srgbClr val="5890FF"/>
                </a:solidFill>
                <a:latin typeface="FreightSansLFPro Med"/>
              </a:defRPr>
            </a:lvl2pPr>
            <a:lvl3pPr algn="l">
              <a:defRPr sz="6000" baseline="0">
                <a:solidFill>
                  <a:srgbClr val="5890FF"/>
                </a:solidFill>
                <a:latin typeface="FreightSansLFPro Med"/>
              </a:defRPr>
            </a:lvl3pPr>
            <a:lvl4pPr algn="l">
              <a:defRPr sz="6000" baseline="0">
                <a:solidFill>
                  <a:srgbClr val="5890FF"/>
                </a:solidFill>
                <a:latin typeface="FreightSansLFPro Med"/>
              </a:defRPr>
            </a:lvl4pPr>
            <a:lvl5pPr algn="l">
              <a:defRPr sz="6000" baseline="0">
                <a:solidFill>
                  <a:srgbClr val="5890FF"/>
                </a:solidFill>
                <a:latin typeface="FreightSansLFPro Me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524000" y="11430000"/>
            <a:ext cx="21336000" cy="736600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5000">
                <a:solidFill>
                  <a:schemeClr val="bg2"/>
                </a:solidFill>
                <a:latin typeface="FreightSansLFPro"/>
                <a:cs typeface="FreightSansLFPro"/>
              </a:defRPr>
            </a:lvl1pPr>
            <a:lvl2pPr algn="l">
              <a:defRPr sz="5000">
                <a:latin typeface="FreightSansLFPro"/>
                <a:cs typeface="FreightSansLFPro"/>
              </a:defRPr>
            </a:lvl2pPr>
            <a:lvl3pPr algn="l">
              <a:defRPr sz="5000">
                <a:latin typeface="FreightSansLFPro"/>
                <a:cs typeface="FreightSansLFPro"/>
              </a:defRPr>
            </a:lvl3pPr>
            <a:lvl4pPr algn="l">
              <a:defRPr sz="5000">
                <a:latin typeface="FreightSansLFPro"/>
                <a:cs typeface="FreightSansLFPro"/>
              </a:defRPr>
            </a:lvl4pPr>
            <a:lvl5pPr algn="l">
              <a:defRPr sz="5000">
                <a:latin typeface="FreightSansLFPro"/>
                <a:cs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90843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lle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41400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0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21336000" cy="9525000"/>
          </a:xfrm>
          <a:prstGeom prst="rect">
            <a:avLst/>
          </a:prstGeom>
        </p:spPr>
        <p:txBody>
          <a:bodyPr vert="horz" lIns="0" tIns="0" rIns="0" bIns="0"/>
          <a:lstStyle>
            <a:lvl1pPr marL="571500" indent="-571500" algn="l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Char char="•"/>
              <a:defRPr sz="7000" baseline="0">
                <a:solidFill>
                  <a:schemeClr val="bg1"/>
                </a:solidFill>
                <a:latin typeface="FreightSansLFPro"/>
              </a:defRPr>
            </a:lvl1pPr>
            <a:lvl2pPr marL="9144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</a:defRPr>
            </a:lvl2pPr>
            <a:lvl3pPr marL="13716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</a:defRPr>
            </a:lvl3pPr>
            <a:lvl4pPr marL="18288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</a:defRPr>
            </a:lvl4pPr>
            <a:lvl5pPr marL="22860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7603854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ragraph Sub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1524000" y="4826000"/>
            <a:ext cx="21336000" cy="609600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None/>
              <a:defRPr sz="7000" baseline="0">
                <a:solidFill>
                  <a:schemeClr val="bg1"/>
                </a:solidFill>
                <a:latin typeface="FreightSansLFPro"/>
              </a:defRPr>
            </a:lvl1pPr>
            <a:lvl2pPr marL="9144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</a:defRPr>
            </a:lvl2pPr>
            <a:lvl3pPr marL="13716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</a:defRPr>
            </a:lvl3pPr>
            <a:lvl4pPr marL="18288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</a:defRPr>
            </a:lvl4pPr>
            <a:lvl5pPr marL="22860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41400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0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24000" y="2921000"/>
            <a:ext cx="21336000" cy="1117600"/>
          </a:xfrm>
          <a:prstGeom prst="rect">
            <a:avLst/>
          </a:prstGeom>
        </p:spPr>
        <p:txBody>
          <a:bodyPr vert="horz" lIns="0" tIns="0" rIns="0" bIns="0"/>
          <a:lstStyle>
            <a:lvl1pPr algn="l" defTabSz="-1041400">
              <a:tabLst/>
              <a:defRPr sz="6000" baseline="0">
                <a:solidFill>
                  <a:schemeClr val="accent6"/>
                </a:solidFill>
                <a:latin typeface="FreightSansLFPro Med"/>
              </a:defRPr>
            </a:lvl1pPr>
            <a:lvl2pPr algn="l">
              <a:defRPr sz="6000" baseline="0">
                <a:solidFill>
                  <a:srgbClr val="5890FF"/>
                </a:solidFill>
                <a:latin typeface="FreightSansLFPro Med"/>
              </a:defRPr>
            </a:lvl2pPr>
            <a:lvl3pPr algn="l">
              <a:defRPr sz="6000" baseline="0">
                <a:solidFill>
                  <a:srgbClr val="5890FF"/>
                </a:solidFill>
                <a:latin typeface="FreightSansLFPro Med"/>
              </a:defRPr>
            </a:lvl3pPr>
            <a:lvl4pPr algn="l">
              <a:defRPr sz="6000" baseline="0">
                <a:solidFill>
                  <a:srgbClr val="5890FF"/>
                </a:solidFill>
                <a:latin typeface="FreightSansLFPro Med"/>
              </a:defRPr>
            </a:lvl4pPr>
            <a:lvl5pPr algn="l">
              <a:defRPr sz="6000" baseline="0">
                <a:solidFill>
                  <a:srgbClr val="5890FF"/>
                </a:solidFill>
                <a:latin typeface="FreightSansLFPro Me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3355804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Presentation 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5571671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2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24000" y="10312400"/>
            <a:ext cx="21336000" cy="1117600"/>
          </a:xfrm>
          <a:prstGeom prst="rect">
            <a:avLst/>
          </a:prstGeom>
        </p:spPr>
        <p:txBody>
          <a:bodyPr vert="horz" lIns="0" tIns="0" rIns="0" bIns="0"/>
          <a:lstStyle>
            <a:lvl1pPr algn="l" defTabSz="-1041400">
              <a:tabLst/>
              <a:defRPr sz="6000" b="1" baseline="0">
                <a:solidFill>
                  <a:schemeClr val="accent6"/>
                </a:solidFill>
                <a:latin typeface="FreightSansLFPro Med"/>
              </a:defRPr>
            </a:lvl1pPr>
            <a:lvl2pPr algn="l">
              <a:defRPr sz="6000" baseline="0">
                <a:solidFill>
                  <a:srgbClr val="5890FF"/>
                </a:solidFill>
                <a:latin typeface="FreightSansLFPro Med"/>
              </a:defRPr>
            </a:lvl2pPr>
            <a:lvl3pPr algn="l">
              <a:defRPr sz="6000" baseline="0">
                <a:solidFill>
                  <a:srgbClr val="5890FF"/>
                </a:solidFill>
                <a:latin typeface="FreightSansLFPro Med"/>
              </a:defRPr>
            </a:lvl3pPr>
            <a:lvl4pPr algn="l">
              <a:defRPr sz="6000" baseline="0">
                <a:solidFill>
                  <a:srgbClr val="5890FF"/>
                </a:solidFill>
                <a:latin typeface="FreightSansLFPro Med"/>
              </a:defRPr>
            </a:lvl4pPr>
            <a:lvl5pPr algn="l">
              <a:defRPr sz="6000" baseline="0">
                <a:solidFill>
                  <a:srgbClr val="5890FF"/>
                </a:solidFill>
                <a:latin typeface="FreightSansLFPro Me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524000" y="11430000"/>
            <a:ext cx="21336000" cy="736600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5000">
                <a:solidFill>
                  <a:schemeClr val="bg2"/>
                </a:solidFill>
                <a:latin typeface="FreightSansLFPro"/>
                <a:cs typeface="FreightSansLFPro"/>
              </a:defRPr>
            </a:lvl1pPr>
            <a:lvl2pPr algn="l">
              <a:defRPr sz="5000">
                <a:latin typeface="FreightSansLFPro"/>
                <a:cs typeface="FreightSansLFPro"/>
              </a:defRPr>
            </a:lvl2pPr>
            <a:lvl3pPr algn="l">
              <a:defRPr sz="5000">
                <a:latin typeface="FreightSansLFPro"/>
                <a:cs typeface="FreightSansLFPro"/>
              </a:defRPr>
            </a:lvl3pPr>
            <a:lvl4pPr algn="l">
              <a:defRPr sz="5000">
                <a:latin typeface="FreightSansLFPro"/>
                <a:cs typeface="FreightSansLFPro"/>
              </a:defRPr>
            </a:lvl4pPr>
            <a:lvl5pPr algn="l">
              <a:defRPr sz="5000">
                <a:latin typeface="FreightSansLFPro"/>
                <a:cs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ulle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41400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0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21336000" cy="9525000"/>
          </a:xfrm>
          <a:prstGeom prst="rect">
            <a:avLst/>
          </a:prstGeom>
        </p:spPr>
        <p:txBody>
          <a:bodyPr vert="horz" lIns="0" tIns="0" rIns="0" bIns="0"/>
          <a:lstStyle>
            <a:lvl1pPr marL="571500" indent="-571500" algn="l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Char char="•"/>
              <a:defRPr sz="7000" baseline="0">
                <a:solidFill>
                  <a:schemeClr val="bg1"/>
                </a:solidFill>
                <a:latin typeface="FreightSansLFPro"/>
              </a:defRPr>
            </a:lvl1pPr>
            <a:lvl2pPr marL="9144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</a:defRPr>
            </a:lvl2pPr>
            <a:lvl3pPr marL="13716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</a:defRPr>
            </a:lvl3pPr>
            <a:lvl4pPr marL="18288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</a:defRPr>
            </a:lvl4pPr>
            <a:lvl5pPr marL="22860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5015309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aragraph Sub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1524000" y="4826000"/>
            <a:ext cx="21336000" cy="609600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None/>
              <a:defRPr sz="7000" baseline="0">
                <a:solidFill>
                  <a:schemeClr val="bg1"/>
                </a:solidFill>
                <a:latin typeface="FreightSansLFPro"/>
              </a:defRPr>
            </a:lvl1pPr>
            <a:lvl2pPr marL="9144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</a:defRPr>
            </a:lvl2pPr>
            <a:lvl3pPr marL="13716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</a:defRPr>
            </a:lvl3pPr>
            <a:lvl4pPr marL="18288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</a:defRPr>
            </a:lvl4pPr>
            <a:lvl5pPr marL="22860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41400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0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24000" y="2921000"/>
            <a:ext cx="21336000" cy="1117600"/>
          </a:xfrm>
          <a:prstGeom prst="rect">
            <a:avLst/>
          </a:prstGeom>
        </p:spPr>
        <p:txBody>
          <a:bodyPr vert="horz" lIns="0" tIns="0" rIns="0" bIns="0"/>
          <a:lstStyle>
            <a:lvl1pPr algn="l" defTabSz="-1041400">
              <a:tabLst/>
              <a:defRPr sz="6000" baseline="0">
                <a:solidFill>
                  <a:schemeClr val="accent6"/>
                </a:solidFill>
                <a:latin typeface="FreightSansLFPro Med"/>
              </a:defRPr>
            </a:lvl1pPr>
            <a:lvl2pPr algn="l">
              <a:defRPr sz="6000" baseline="0">
                <a:solidFill>
                  <a:srgbClr val="5890FF"/>
                </a:solidFill>
                <a:latin typeface="FreightSansLFPro Med"/>
              </a:defRPr>
            </a:lvl2pPr>
            <a:lvl3pPr algn="l">
              <a:defRPr sz="6000" baseline="0">
                <a:solidFill>
                  <a:srgbClr val="5890FF"/>
                </a:solidFill>
                <a:latin typeface="FreightSansLFPro Med"/>
              </a:defRPr>
            </a:lvl3pPr>
            <a:lvl4pPr algn="l">
              <a:defRPr sz="6000" baseline="0">
                <a:solidFill>
                  <a:srgbClr val="5890FF"/>
                </a:solidFill>
                <a:latin typeface="FreightSansLFPro Med"/>
              </a:defRPr>
            </a:lvl4pPr>
            <a:lvl5pPr algn="l">
              <a:defRPr sz="6000" baseline="0">
                <a:solidFill>
                  <a:srgbClr val="5890FF"/>
                </a:solidFill>
                <a:latin typeface="FreightSansLFPro Me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7574189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ordmark-Cover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696" y="5080000"/>
            <a:ext cx="10106526" cy="3556000"/>
          </a:xfrm>
          <a:prstGeom prst="rect">
            <a:avLst/>
          </a:prstGeom>
        </p:spPr>
      </p:pic>
      <p:pic>
        <p:nvPicPr>
          <p:cNvPr id="4" name="Picture 3" descr="Wordmark-Cover.pdf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696" y="5080000"/>
            <a:ext cx="10106526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345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52" r:id="rId4"/>
    <p:sldLayoutId id="2147483660" r:id="rId5"/>
    <p:sldLayoutId id="2147483661" r:id="rId6"/>
  </p:sldLayoutIdLst>
  <p:transition spd="med"/>
  <p:txStyles>
    <p:titleStyle>
      <a:lvl1pPr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1pPr>
      <a:lvl2pPr indent="2286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2pPr>
      <a:lvl3pPr indent="4572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3pPr>
      <a:lvl4pPr indent="6858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4pPr>
      <a:lvl5pPr indent="9144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5pPr>
      <a:lvl6pPr indent="11430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6pPr>
      <a:lvl7pPr indent="13716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7pPr>
      <a:lvl8pPr indent="16002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8pPr>
      <a:lvl9pPr indent="18288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9pPr>
    </p:titleStyle>
    <p:bodyStyle>
      <a:lvl1pPr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1pPr>
      <a:lvl2pPr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2pPr>
      <a:lvl3pPr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3pPr>
      <a:lvl4pPr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4pPr>
      <a:lvl5pPr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5pPr>
      <a:lvl6pPr indent="241300"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6pPr>
      <a:lvl7pPr indent="469900"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7pPr>
      <a:lvl8pPr indent="711200"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8pPr>
      <a:lvl9pPr indent="952500"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9pPr>
    </p:bodyStyle>
    <p:otherStyle>
      <a:lvl1pPr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1pPr>
      <a:lvl2pPr indent="2286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2pPr>
      <a:lvl3pPr indent="4572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3pPr>
      <a:lvl4pPr indent="6858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4pPr>
      <a:lvl5pPr indent="9144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5pPr>
      <a:lvl6pPr indent="11430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6pPr>
      <a:lvl7pPr indent="13716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7pPr>
      <a:lvl8pPr indent="16002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8pPr>
      <a:lvl9pPr indent="18288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Estimated Payment Date</a:t>
            </a:r>
            <a:br>
              <a:rPr lang="en-US" dirty="0" smtClean="0"/>
            </a:br>
            <a:r>
              <a:rPr lang="en-US" sz="8000" dirty="0" smtClean="0"/>
              <a:t>for Supplier Connect</a:t>
            </a:r>
            <a:endParaRPr lang="en-US" sz="8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David Chi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2016-08-22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8553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r>
              <a:rPr lang="en-US" sz="8000" dirty="0"/>
              <a:t>Invoice </a:t>
            </a:r>
            <a:r>
              <a:rPr lang="en-US" sz="8000" dirty="0" smtClean="0"/>
              <a:t>Payment</a:t>
            </a:r>
            <a:endParaRPr lang="en-US" sz="8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385" y="3564290"/>
            <a:ext cx="20015200" cy="3035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8351" y="2054187"/>
            <a:ext cx="17691652" cy="6093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Invoice payment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 follows a multi-step process.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23927071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r>
              <a:rPr lang="en-US" sz="8000" dirty="0" smtClean="0"/>
              <a:t>Predicting Future Payment Dates</a:t>
            </a:r>
            <a:endParaRPr lang="en-US" sz="8000" dirty="0"/>
          </a:p>
        </p:txBody>
      </p:sp>
      <p:sp>
        <p:nvSpPr>
          <p:cNvPr id="5" name="TextBox 4"/>
          <p:cNvSpPr txBox="1"/>
          <p:nvPr/>
        </p:nvSpPr>
        <p:spPr>
          <a:xfrm>
            <a:off x="1503485" y="2347546"/>
            <a:ext cx="19965865" cy="487518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algn="just" rtl="0" hangingPunct="0"/>
            <a:r>
              <a:rPr lang="en-US" sz="36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Each step in the invoice payment process </a:t>
            </a:r>
            <a:endParaRPr lang="en-US" sz="3600" b="1" dirty="0" smtClean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algn="just" rtl="0" hangingPunct="0"/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i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entry</a:t>
            </a:r>
            <a:r>
              <a:rPr lang="en-US" sz="3600" i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, validation, approval, hold, payment, etc</a:t>
            </a:r>
            <a:r>
              <a:rPr lang="en-US" sz="3600" i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algn="just" rtl="0" hangingPunct="0"/>
            <a:r>
              <a:rPr lang="en-US" sz="3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was </a:t>
            </a:r>
            <a:r>
              <a:rPr lang="en-US" sz="36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modeled using a Decision Tree algorithm based on invoice parameters 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</a:p>
          <a:p>
            <a:pPr algn="just" rtl="0" hangingPunct="0"/>
            <a:r>
              <a:rPr lang="en-US" sz="3600" i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i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vendor</a:t>
            </a:r>
            <a:r>
              <a:rPr lang="en-US" sz="3600" i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, amount, cost center, type, receipt requirement, etc</a:t>
            </a:r>
            <a:r>
              <a:rPr lang="en-US" sz="3600" i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algn="just" rtl="0" hangingPunct="0"/>
            <a:r>
              <a:rPr lang="en-US" sz="3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and </a:t>
            </a:r>
            <a:r>
              <a:rPr lang="en-US" sz="36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~80,000 actual invoices since 2016-01-01</a:t>
            </a:r>
            <a:r>
              <a:rPr lang="en-US" sz="3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pPr algn="just" rtl="0" hangingPunct="0"/>
            <a:endParaRPr lang="en-US" sz="3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marL="914400" indent="-914400" algn="just" rtl="0" hangingPunct="0"/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Estimated payment date for any active invoice is calculated by summing the model predictions for each of the invoice’s remaining steps and adding to the last completed step date.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951" y="8707709"/>
            <a:ext cx="22134006" cy="354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7887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/>
              <a:t>Decision Tree </a:t>
            </a:r>
            <a:r>
              <a:rPr lang="en-US" sz="8000" dirty="0" smtClean="0"/>
              <a:t>Model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28404" y="1912135"/>
            <a:ext cx="20953984" cy="2437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algn="l" rtl="0" latinLnBrk="1" hangingPunct="0"/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The cycle time model uses a decision tree algorithm. </a:t>
            </a:r>
          </a:p>
          <a:p>
            <a:pPr algn="l" rtl="0" latinLnBrk="1" hangingPunct="0"/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This is like a flow chart where a set of conditions is associated with a value for the cycle time.</a:t>
            </a:r>
          </a:p>
          <a:p>
            <a:pPr algn="l" rtl="0" latinLnBrk="1" hangingPunct="0"/>
            <a:endParaRPr lang="en-US" sz="3600" dirty="0" smtClean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algn="l" rtl="0" latinLnBrk="1" hangingPunct="0"/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Simplified 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Decision Tree using most important predictors for estimating 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Hold Cycle 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Time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434537" y="5314581"/>
            <a:ext cx="7949463" cy="601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sz="3500" dirty="0"/>
              <a:t>Number of Pre-Approval </a:t>
            </a:r>
            <a:r>
              <a:rPr lang="en-US" sz="3500" dirty="0" smtClean="0"/>
              <a:t>Holds	</a:t>
            </a:r>
            <a:r>
              <a:rPr lang="en-US" sz="2800" i="1" dirty="0" smtClean="0"/>
              <a:t>HOLD_PRE_CNT</a:t>
            </a:r>
            <a:endParaRPr lang="en-US" sz="2800" i="1" dirty="0" smtClean="0"/>
          </a:p>
          <a:p>
            <a:pPr marL="514350" indent="-514350" algn="l">
              <a:buFont typeface="+mj-lt"/>
              <a:buAutoNum type="arabicPeriod"/>
            </a:pPr>
            <a:r>
              <a:rPr lang="en-US" sz="3500" dirty="0" smtClean="0"/>
              <a:t>Hold Reason 				</a:t>
            </a:r>
            <a:r>
              <a:rPr lang="en-US" sz="2800" i="1" dirty="0" smtClean="0"/>
              <a:t>HOLD_PRE_HOLD_REASON</a:t>
            </a:r>
            <a:endParaRPr lang="en-US" sz="2800" i="1" dirty="0" smtClean="0"/>
          </a:p>
          <a:p>
            <a:pPr marL="514350" indent="-514350" algn="l">
              <a:buFont typeface="+mj-lt"/>
              <a:buAutoNum type="arabicPeriod"/>
            </a:pPr>
            <a:r>
              <a:rPr lang="en-US" sz="3500" dirty="0"/>
              <a:t>Cycle time from Received to </a:t>
            </a:r>
            <a:r>
              <a:rPr lang="en-US" sz="3500" dirty="0" smtClean="0"/>
              <a:t>Entry 	</a:t>
            </a:r>
            <a:r>
              <a:rPr lang="en-US" sz="2800" i="1" dirty="0" smtClean="0"/>
              <a:t>CYCLE_TIME_RECEIVED_ENTRY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500" dirty="0"/>
              <a:t>Supplier 	</a:t>
            </a:r>
            <a:r>
              <a:rPr lang="en-US" sz="3500" dirty="0" smtClean="0"/>
              <a:t>Metric						 		</a:t>
            </a:r>
            <a:r>
              <a:rPr lang="en-US" sz="2800" i="1" dirty="0" smtClean="0"/>
              <a:t>CNT_VENDOR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500" dirty="0" smtClean="0"/>
              <a:t>Cycle time from entry to hold 	</a:t>
            </a:r>
            <a:r>
              <a:rPr lang="en-US" sz="2800" i="1" dirty="0" smtClean="0"/>
              <a:t>CYCLE_TIME_ENTRY_HOLD</a:t>
            </a:r>
            <a:endParaRPr lang="en-US" sz="2800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7373" t="7634" r="4171" b="11824"/>
          <a:stretch/>
        </p:blipFill>
        <p:spPr>
          <a:xfrm>
            <a:off x="1228404" y="4518967"/>
            <a:ext cx="14760460" cy="856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9822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 smtClean="0"/>
              <a:t>Model Accuracy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4485" y="1539661"/>
            <a:ext cx="23068982" cy="42996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930275" indent="-930275" algn="l" rtl="0" hangingPunct="0"/>
            <a:r>
              <a:rPr lang="en-US" sz="45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Model accuracy assessed by applying model to actual paid invoices at each remaining step, summing step estimates, and comparing to actual payment date.</a:t>
            </a:r>
          </a:p>
          <a:p>
            <a:pPr marL="930275" lvl="1" indent="-930275" algn="l" rtl="0" hangingPunct="0"/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Delta in the proceeding charts is the difference between Estimated Payment Date and Actual Payment Date.</a:t>
            </a:r>
          </a:p>
          <a:p>
            <a:pPr marL="1844675" lvl="4" indent="0" algn="l" rtl="0" hangingPunct="0">
              <a:buFont typeface="Arial" charset="0"/>
              <a:buChar char="•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Negative Delta is Estimate before Actual.</a:t>
            </a:r>
          </a:p>
          <a:p>
            <a:pPr marL="1844675" lvl="4" indent="0" algn="l" rtl="0" hangingPunct="0"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Positive Delta is Actual before Estimate.</a:t>
            </a:r>
          </a:p>
          <a:p>
            <a:pPr marL="930275" indent="-930275" algn="l" rtl="0" hangingPunct="0"/>
            <a:endParaRPr lang="en-US" sz="2000" dirty="0" smtClean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marL="930275" indent="-930275" algn="l" rtl="0" hangingPunct="0"/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As invoices move through the cycle, less step predictions are necessary and the estimate is more accurate.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1951" y="6910144"/>
            <a:ext cx="9979516" cy="59930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010399" y="12869339"/>
            <a:ext cx="4690533" cy="47397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r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Estimate earlier than Actual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107333" y="12869339"/>
            <a:ext cx="4690533" cy="47397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Actual</a:t>
            </a:r>
            <a:r>
              <a:rPr kumimoji="0" lang="en-US" sz="2800" b="0" i="0" u="none" strike="noStrike" cap="none" spc="0" normalizeH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 earlier than Estimate</a:t>
            </a:r>
            <a:endParaRPr kumimoji="0" lang="en-US" sz="2800" b="0" i="0" u="none" strike="noStrike" cap="none" spc="0" normalizeH="0" baseline="0" dirty="0" smtClean="0">
              <a:ln>
                <a:noFill/>
              </a:ln>
              <a:solidFill>
                <a:srgbClr val="7D8490"/>
              </a:solidFill>
              <a:effectLst/>
              <a:uFillTx/>
              <a:latin typeface="Vista Sans OT Medium"/>
              <a:ea typeface="Vista Sans OT Medium"/>
              <a:cs typeface="Vista Sans OT Medium"/>
              <a:sym typeface="Vista Sans OT Medium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2090400" y="13343315"/>
            <a:ext cx="4707466" cy="0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Arrow Connector 13"/>
          <p:cNvCxnSpPr/>
          <p:nvPr/>
        </p:nvCxnSpPr>
        <p:spPr>
          <a:xfrm>
            <a:off x="7010400" y="13343315"/>
            <a:ext cx="4707466" cy="0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headEnd type="triangle" w="lg" len="lg"/>
            <a:tailEnd type="none" w="lg" len="lg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xtBox 15"/>
          <p:cNvSpPr txBox="1"/>
          <p:nvPr/>
        </p:nvSpPr>
        <p:spPr>
          <a:xfrm>
            <a:off x="7450667" y="6316057"/>
            <a:ext cx="2133600" cy="47397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r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Lowest 5%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312401" y="6316057"/>
            <a:ext cx="3149600" cy="47397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Middle 90%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3462001" y="6316057"/>
            <a:ext cx="3149600" cy="47397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Highest 5%</a:t>
            </a:r>
          </a:p>
        </p:txBody>
      </p:sp>
    </p:spTree>
    <p:extLst>
      <p:ext uri="{BB962C8B-B14F-4D97-AF65-F5344CB8AC3E}">
        <p14:creationId xmlns:p14="http://schemas.microsoft.com/office/powerpoint/2010/main" val="3586660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 smtClean="0"/>
              <a:t>Model Accuracy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8351" y="3801786"/>
            <a:ext cx="6118716" cy="142192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/>
              <a:t>From Invoice Cycle</a:t>
            </a: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: </a:t>
            </a:r>
          </a:p>
          <a:p>
            <a:pPr marL="930275" marR="0" indent="-930275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800" dirty="0"/>
              <a:t>	</a:t>
            </a: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Entry</a:t>
            </a:r>
          </a:p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/>
              <a:t>90% Confidence Interval: [-15, 7] days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7D8490"/>
              </a:solidFill>
              <a:effectLst/>
              <a:uFillTx/>
              <a:latin typeface="Vista Sans OT Medium"/>
              <a:ea typeface="Vista Sans OT Medium"/>
              <a:cs typeface="Vista Sans OT Medium"/>
              <a:sym typeface="Vista Sans OT Medium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0666" y="1872271"/>
            <a:ext cx="16916400" cy="1187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8339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 smtClean="0"/>
              <a:t>Model Accuracy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8351" y="3801786"/>
            <a:ext cx="6118716" cy="142192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863600" marR="0" indent="-86360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800" dirty="0" smtClean="0"/>
              <a:t>From Invoice Cycle</a:t>
            </a: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: </a:t>
            </a:r>
          </a:p>
          <a:p>
            <a:pPr marL="863600" marR="0" indent="-86360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800" dirty="0" smtClean="0"/>
              <a:t>	</a:t>
            </a: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Validation</a:t>
            </a:r>
          </a:p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/>
              <a:t>90% Confidence Interval: [-8, 5] days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7D8490"/>
              </a:solidFill>
              <a:effectLst/>
              <a:uFillTx/>
              <a:latin typeface="Vista Sans OT Medium"/>
              <a:ea typeface="Vista Sans OT Medium"/>
              <a:cs typeface="Vista Sans OT Medium"/>
              <a:sym typeface="Vista Sans OT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1862170"/>
            <a:ext cx="16916400" cy="1187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284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 smtClean="0"/>
              <a:t>Model Accuracy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8351" y="3801786"/>
            <a:ext cx="6118716" cy="142192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863600" marR="0" indent="-86360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800" dirty="0" smtClean="0"/>
              <a:t>From Invoice Cycle</a:t>
            </a: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: </a:t>
            </a:r>
          </a:p>
          <a:p>
            <a:pPr marL="863600" marR="0" indent="-86360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800" dirty="0" smtClean="0"/>
              <a:t>	</a:t>
            </a: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latin typeface="Vista Sans OT Medium"/>
                <a:ea typeface="Vista Sans OT Medium"/>
                <a:cs typeface="Vista Sans OT Medium"/>
                <a:sym typeface="Vista Sans OT Medium"/>
              </a:rPr>
              <a:t>Approval</a:t>
            </a:r>
          </a:p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/>
              <a:t>90% Confidence Interval: [-4, 3] days</a:t>
            </a:r>
            <a:endParaRPr kumimoji="0" lang="en-US" sz="2800" b="0" i="0" u="none" strike="noStrike" cap="none" spc="0" normalizeH="0" baseline="0" dirty="0">
              <a:ln>
                <a:noFill/>
              </a:ln>
              <a:solidFill>
                <a:srgbClr val="7D8490"/>
              </a:solidFill>
              <a:effectLst/>
              <a:uFillTx/>
              <a:latin typeface="Vista Sans OT Medium"/>
              <a:ea typeface="Vista Sans OT Medium"/>
              <a:cs typeface="Vista Sans OT Medium"/>
              <a:sym typeface="Vista Sans OT Medium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1845237"/>
            <a:ext cx="16916400" cy="1187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689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 smtClean="0"/>
              <a:t>System Architecture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67465" y="3674533"/>
            <a:ext cx="21429953" cy="548457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514350" marR="0" indent="-51435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sz="3800" b="0" i="0" u="none" strike="noStrike" cap="none" spc="0" normalizeH="0" baseline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sym typeface="Vista Sans OT Medium"/>
              </a:rPr>
              <a:t>Query</a:t>
            </a:r>
            <a:r>
              <a:rPr kumimoji="0" lang="en-US" sz="3800" b="0" i="0" u="none" strike="noStrike" cap="none" spc="0" normalizeH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sym typeface="Vista Sans OT Medium"/>
              </a:rPr>
              <a:t> all active invoices.</a:t>
            </a:r>
          </a:p>
          <a:p>
            <a:pPr marL="514350" marR="0" indent="-51435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sz="3800" dirty="0" smtClean="0"/>
              <a:t>Estimate remaining steps for active invoices. </a:t>
            </a:r>
          </a:p>
          <a:p>
            <a:pPr marL="514350" marR="0" indent="-51435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sz="3800" dirty="0" smtClean="0"/>
              <a:t>Estimate payment date by adding estimate for remaining steps to last completed step date.</a:t>
            </a:r>
          </a:p>
          <a:p>
            <a:pPr marL="514350" marR="0" indent="-51435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sz="3800" dirty="0" smtClean="0"/>
              <a:t>For reporting purposes constrain Estimated Payment Date between</a:t>
            </a:r>
          </a:p>
          <a:p>
            <a:pPr lvl="4" indent="0" algn="l" rtl="0" hangingPunct="0"/>
            <a:r>
              <a:rPr lang="en-US" sz="3200" dirty="0"/>
              <a:t>		</a:t>
            </a:r>
            <a:r>
              <a:rPr lang="en-US" sz="3200" dirty="0" smtClean="0"/>
              <a:t>Lower Bound:</a:t>
            </a: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sym typeface="Vista Sans OT Medium"/>
              </a:rPr>
              <a:t>	Due</a:t>
            </a:r>
            <a:r>
              <a:rPr kumimoji="0" lang="en-US" sz="3200" b="0" i="0" u="none" strike="noStrike" cap="none" spc="0" normalizeH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sym typeface="Vista Sans OT Medium"/>
              </a:rPr>
              <a:t> Date</a:t>
            </a:r>
          </a:p>
          <a:p>
            <a:pPr lvl="4" indent="0" algn="l" rtl="0" hangingPunct="0"/>
            <a:r>
              <a:rPr lang="en-US" sz="3200" dirty="0" smtClean="0"/>
              <a:t>			If Due Date is in the past, then use the current date plus the estimated remaining cycle time.</a:t>
            </a:r>
            <a:endParaRPr kumimoji="0" lang="en-US" sz="3200" b="0" i="0" u="none" strike="noStrike" cap="none" spc="0" normalizeH="0" dirty="0" smtClean="0">
              <a:ln>
                <a:noFill/>
              </a:ln>
              <a:solidFill>
                <a:srgbClr val="7D8490"/>
              </a:solidFill>
              <a:effectLst/>
              <a:uFillTx/>
              <a:sym typeface="Vista Sans OT Medium"/>
            </a:endParaRPr>
          </a:p>
          <a:p>
            <a:pPr lvl="4" indent="0" algn="l" rtl="0" hangingPunct="0"/>
            <a:r>
              <a:rPr lang="en-US" sz="3200" baseline="0" dirty="0"/>
              <a:t>	</a:t>
            </a:r>
            <a:r>
              <a:rPr lang="en-US" sz="3200" baseline="0" dirty="0" smtClean="0"/>
              <a:t>	Upper Bound: Due Date + 30</a:t>
            </a:r>
            <a:endParaRPr kumimoji="0" lang="en-US" sz="3200" b="0" i="0" u="none" strike="noStrike" cap="none" spc="0" normalizeH="0" baseline="0" dirty="0" smtClean="0">
              <a:ln>
                <a:noFill/>
              </a:ln>
              <a:solidFill>
                <a:srgbClr val="7D8490"/>
              </a:solidFill>
              <a:effectLst/>
              <a:uFillTx/>
              <a:sym typeface="Vista Sans OT Medium"/>
            </a:endParaRPr>
          </a:p>
          <a:p>
            <a:pPr marL="514350" marR="0" indent="-51435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sz="3800" b="0" i="0" u="none" strike="noStrike" cap="none" spc="0" normalizeH="0" baseline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sym typeface="Vista Sans OT Medium"/>
              </a:rPr>
              <a:t>Write data</a:t>
            </a:r>
            <a:r>
              <a:rPr kumimoji="0" lang="en-US" sz="3800" b="0" i="0" u="none" strike="noStrike" cap="none" spc="0" normalizeH="0" dirty="0" smtClean="0">
                <a:ln>
                  <a:noFill/>
                </a:ln>
                <a:solidFill>
                  <a:srgbClr val="7D8490"/>
                </a:solidFill>
                <a:effectLst/>
                <a:uFillTx/>
                <a:sym typeface="Vista Sans OT Medium"/>
              </a:rPr>
              <a:t> to table for Supplier Connect application to query.</a:t>
            </a:r>
          </a:p>
          <a:p>
            <a:pPr marL="514350" marR="0" indent="-51435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sz="3800" baseline="0" dirty="0" smtClean="0"/>
              <a:t>Run</a:t>
            </a:r>
            <a:r>
              <a:rPr lang="en-US" sz="3800" dirty="0" smtClean="0"/>
              <a:t> model and update table every </a:t>
            </a:r>
            <a:r>
              <a:rPr lang="en-US" sz="3800" i="1" u="sng" dirty="0" smtClean="0"/>
              <a:t>x</a:t>
            </a:r>
            <a:r>
              <a:rPr lang="en-US" sz="3800" dirty="0" smtClean="0"/>
              <a:t> hours.</a:t>
            </a:r>
            <a:endParaRPr kumimoji="0" lang="en-US" sz="3800" b="0" i="0" u="none" strike="noStrike" cap="none" spc="0" normalizeH="0" baseline="0" dirty="0" smtClean="0">
              <a:ln>
                <a:noFill/>
              </a:ln>
              <a:solidFill>
                <a:srgbClr val="7D8490"/>
              </a:solidFill>
              <a:effectLst/>
              <a:uFillTx/>
              <a:sym typeface="Vista Sans OT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08059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fb_theme">
  <a:themeElements>
    <a:clrScheme name="Facebook">
      <a:dk1>
        <a:srgbClr val="53585F"/>
      </a:dk1>
      <a:lt1>
        <a:srgbClr val="FFFFFF"/>
      </a:lt1>
      <a:dk2>
        <a:srgbClr val="7D8490"/>
      </a:dk2>
      <a:lt2>
        <a:srgbClr val="EDEEF1"/>
      </a:lt2>
      <a:accent1>
        <a:srgbClr val="3B5998"/>
      </a:accent1>
      <a:accent2>
        <a:srgbClr val="6D84B4"/>
      </a:accent2>
      <a:accent3>
        <a:srgbClr val="D8DFEA"/>
      </a:accent3>
      <a:accent4>
        <a:srgbClr val="FBC300"/>
      </a:accent4>
      <a:accent5>
        <a:srgbClr val="FBEAAD"/>
      </a:accent5>
      <a:accent6>
        <a:srgbClr val="5890FF"/>
      </a:accent6>
      <a:hlink>
        <a:srgbClr val="0000FF"/>
      </a:hlink>
      <a:folHlink>
        <a:srgbClr val="00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457200" rtl="0" fontAlgn="auto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 dirty="0" err="1" smtClean="0">
            <a:ln>
              <a:noFill/>
            </a:ln>
            <a:solidFill>
              <a:srgbClr val="7D8490"/>
            </a:solidFill>
            <a:effectLst/>
            <a:uFillTx/>
            <a:latin typeface="Vista Sans OT Medium"/>
            <a:ea typeface="Vista Sans OT Medium"/>
            <a:cs typeface="Vista Sans OT Medium"/>
            <a:sym typeface="Vista Sans OT Medium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1_FB_template" id="{1C7A83C9-FC11-7E43-98E8-31BF250B2F31}" vid="{B1A1435F-0E7B-A44E-9BD3-42206FDF9AEF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457200" rtl="0" fontAlgn="auto" latinLnBrk="1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0" i="0" u="none" strike="noStrike" cap="none" spc="0" normalizeH="0" baseline="0">
            <a:ln>
              <a:noFill/>
            </a:ln>
            <a:solidFill>
              <a:srgbClr val="7D8490"/>
            </a:solidFill>
            <a:effectLst/>
            <a:uFillTx/>
            <a:latin typeface="Vista Sans OT Medium"/>
            <a:ea typeface="Vista Sans OT Medium"/>
            <a:cs typeface="Vista Sans OT Medium"/>
            <a:sym typeface="Vista Sans O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1_FB_template</Template>
  <TotalTime>1383</TotalTime>
  <Words>176</Words>
  <Application>Microsoft Macintosh PowerPoint</Application>
  <PresentationFormat>Custom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FreightSansLFPro</vt:lpstr>
      <vt:lpstr>FreightSansLFPro Med</vt:lpstr>
      <vt:lpstr>FreightSansLFPro SmBd</vt:lpstr>
      <vt:lpstr>Helvetica</vt:lpstr>
      <vt:lpstr>Lucida Grande</vt:lpstr>
      <vt:lpstr>Vista Sans OT Medium</vt:lpstr>
      <vt:lpstr>Arial</vt:lpstr>
      <vt:lpstr>fb_theme</vt:lpstr>
      <vt:lpstr>Estimated Payment Date for Supplier Connect</vt:lpstr>
      <vt:lpstr>Invoice Payment</vt:lpstr>
      <vt:lpstr>Predicting Future Payment Dates</vt:lpstr>
      <vt:lpstr>Decision Tree Model</vt:lpstr>
      <vt:lpstr>Model Accuracy</vt:lpstr>
      <vt:lpstr>Model Accuracy</vt:lpstr>
      <vt:lpstr>Model Accuracy</vt:lpstr>
      <vt:lpstr>Model Accuracy</vt:lpstr>
      <vt:lpstr>System Architecture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Estimated Payment Date for Supplier Connect</dc:title>
  <dc:creator>Microsoft Office User</dc:creator>
  <cp:lastModifiedBy>Microsoft Office User</cp:lastModifiedBy>
  <cp:revision>31</cp:revision>
  <dcterms:created xsi:type="dcterms:W3CDTF">2016-08-22T17:55:22Z</dcterms:created>
  <dcterms:modified xsi:type="dcterms:W3CDTF">2016-08-23T16:58:40Z</dcterms:modified>
</cp:coreProperties>
</file>

<file path=docProps/thumbnail.jpeg>
</file>